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2"/>
  </p:notesMasterIdLst>
  <p:sldIdLst>
    <p:sldId id="258" r:id="rId5"/>
    <p:sldId id="259" r:id="rId6"/>
    <p:sldId id="257" r:id="rId7"/>
    <p:sldId id="758" r:id="rId8"/>
    <p:sldId id="761" r:id="rId9"/>
    <p:sldId id="760" r:id="rId10"/>
    <p:sldId id="759" r:id="rId11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11"/>
    <p:restoredTop sz="96327"/>
  </p:normalViewPr>
  <p:slideViewPr>
    <p:cSldViewPr snapToGrid="0" snapToObjects="1">
      <p:cViewPr varScale="1">
        <p:scale>
          <a:sx n="32" d="100"/>
          <a:sy n="32" d="100"/>
        </p:scale>
        <p:origin x="13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C7158-3EDA-D449-8D0F-DA0A67645948}" type="datetimeFigureOut">
              <a:rPr lang="en-US" smtClean="0"/>
              <a:t>10/25/2022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28C9E-AFDC-3345-9ED4-F0F60104F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C1ED45-D031-B94A-BAB1-482F24228794}"/>
              </a:ext>
            </a:extLst>
          </p:cNvPr>
          <p:cNvSpPr>
            <a:spLocks noChangeAspect="1"/>
          </p:cNvSpPr>
          <p:nvPr userDrawn="1"/>
        </p:nvSpPr>
        <p:spPr>
          <a:xfrm>
            <a:off x="16183637" y="9013230"/>
            <a:ext cx="3257669" cy="3257669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B531EC2-BD07-9544-89FF-31AE4C23EC5E}"/>
              </a:ext>
            </a:extLst>
          </p:cNvPr>
          <p:cNvSpPr>
            <a:spLocks noChangeAspect="1"/>
          </p:cNvSpPr>
          <p:nvPr userDrawn="1"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B1EF47-5F45-A042-A683-AA31B481CD13}"/>
              </a:ext>
            </a:extLst>
          </p:cNvPr>
          <p:cNvSpPr>
            <a:spLocks noChangeAspect="1"/>
          </p:cNvSpPr>
          <p:nvPr userDrawn="1"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E4030-1079-0643-B091-D5D05B6A1734}"/>
              </a:ext>
            </a:extLst>
          </p:cNvPr>
          <p:cNvSpPr>
            <a:spLocks noChangeAspect="1"/>
          </p:cNvSpPr>
          <p:nvPr userDrawn="1"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522722A-C71E-C24E-832F-3645EE12FC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906822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4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CEF126B-F56C-6046-9078-242D284DDA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78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0" name="Freeform 19">
            <a:extLst>
              <a:ext uri="{FF2B5EF4-FFF2-40B4-BE49-F238E27FC236}">
                <a16:creationId xmlns:a16="http://schemas.microsoft.com/office/drawing/2014/main" id="{67DCEFF5-0D7E-ED41-AB7F-7D0FBD83F9E6}"/>
              </a:ext>
            </a:extLst>
          </p:cNvPr>
          <p:cNvSpPr/>
          <p:nvPr userDrawn="1"/>
        </p:nvSpPr>
        <p:spPr>
          <a:xfrm>
            <a:off x="861219" y="3595738"/>
            <a:ext cx="25129909" cy="8531688"/>
          </a:xfrm>
          <a:custGeom>
            <a:avLst/>
            <a:gdLst>
              <a:gd name="connsiteX0" fmla="*/ 570174 w 25129909"/>
              <a:gd name="connsiteY0" fmla="*/ 0 h 8531688"/>
              <a:gd name="connsiteX1" fmla="*/ 15632987 w 25129909"/>
              <a:gd name="connsiteY1" fmla="*/ 0 h 8531688"/>
              <a:gd name="connsiteX2" fmla="*/ 15628709 w 25129909"/>
              <a:gd name="connsiteY2" fmla="*/ 84726 h 8531688"/>
              <a:gd name="connsiteX3" fmla="*/ 18958023 w 25129909"/>
              <a:gd name="connsiteY3" fmla="*/ 3414040 h 8531688"/>
              <a:gd name="connsiteX4" fmla="*/ 22287337 w 25129909"/>
              <a:gd name="connsiteY4" fmla="*/ 84726 h 8531688"/>
              <a:gd name="connsiteX5" fmla="*/ 22283059 w 25129909"/>
              <a:gd name="connsiteY5" fmla="*/ 0 h 8531688"/>
              <a:gd name="connsiteX6" fmla="*/ 24559737 w 25129909"/>
              <a:gd name="connsiteY6" fmla="*/ 0 h 8531688"/>
              <a:gd name="connsiteX7" fmla="*/ 25129909 w 25129909"/>
              <a:gd name="connsiteY7" fmla="*/ 570173 h 8531688"/>
              <a:gd name="connsiteX8" fmla="*/ 25129909 w 25129909"/>
              <a:gd name="connsiteY8" fmla="*/ 7961515 h 8531688"/>
              <a:gd name="connsiteX9" fmla="*/ 24559737 w 25129909"/>
              <a:gd name="connsiteY9" fmla="*/ 8531688 h 8531688"/>
              <a:gd name="connsiteX10" fmla="*/ 570174 w 25129909"/>
              <a:gd name="connsiteY10" fmla="*/ 8531688 h 8531688"/>
              <a:gd name="connsiteX11" fmla="*/ 0 w 25129909"/>
              <a:gd name="connsiteY11" fmla="*/ 7961515 h 8531688"/>
              <a:gd name="connsiteX12" fmla="*/ 0 w 25129909"/>
              <a:gd name="connsiteY12" fmla="*/ 570173 h 8531688"/>
              <a:gd name="connsiteX13" fmla="*/ 570174 w 25129909"/>
              <a:gd name="connsiteY13" fmla="*/ 0 h 8531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129909" h="8531688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9E0E56EE-00B1-6C4C-9C45-C68FA4C4DCA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913387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6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914314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0CA752F-4157-1F49-9BD9-6341ACA14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962299F1-A818-E549-B104-1D7345A9E9C5}"/>
              </a:ext>
            </a:extLst>
          </p:cNvPr>
          <p:cNvSpPr/>
          <p:nvPr userDrawn="1"/>
        </p:nvSpPr>
        <p:spPr>
          <a:xfrm>
            <a:off x="50103" y="564204"/>
            <a:ext cx="24387176" cy="5466945"/>
          </a:xfrm>
          <a:custGeom>
            <a:avLst/>
            <a:gdLst>
              <a:gd name="connsiteX0" fmla="*/ 0 w 24387176"/>
              <a:gd name="connsiteY0" fmla="*/ 0 h 5466945"/>
              <a:gd name="connsiteX1" fmla="*/ 21570558 w 24387176"/>
              <a:gd name="connsiteY1" fmla="*/ 0 h 5466945"/>
              <a:gd name="connsiteX2" fmla="*/ 21515138 w 24387176"/>
              <a:gd name="connsiteY2" fmla="*/ 41442 h 5466945"/>
              <a:gd name="connsiteX3" fmla="*/ 20831244 w 24387176"/>
              <a:gd name="connsiteY3" fmla="*/ 1491610 h 5466945"/>
              <a:gd name="connsiteX4" fmla="*/ 22710556 w 24387176"/>
              <a:gd name="connsiteY4" fmla="*/ 3370921 h 5466945"/>
              <a:gd name="connsiteX5" fmla="*/ 24363046 w 24387176"/>
              <a:gd name="connsiteY5" fmla="*/ 2387401 h 5466945"/>
              <a:gd name="connsiteX6" fmla="*/ 24387176 w 24387176"/>
              <a:gd name="connsiteY6" fmla="*/ 2337309 h 5466945"/>
              <a:gd name="connsiteX7" fmla="*/ 24387176 w 24387176"/>
              <a:gd name="connsiteY7" fmla="*/ 5466945 h 5466945"/>
              <a:gd name="connsiteX8" fmla="*/ 0 w 24387176"/>
              <a:gd name="connsiteY8" fmla="*/ 5466945 h 546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7176" h="5466945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869389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23FA03B-5C37-DA48-8571-A149C824F6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0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39368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0BE23F3-E5CF-084E-8ACD-443D91AE88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4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1FDB6C-806C-4135-BCBC-52AC466F48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464500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8A2998F-5049-1746-BAE0-89403B9259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261275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372E2AF-0D5A-1246-B93A-D8631C6A62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19052825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1E68B05-1CE0-3A43-9D27-682D924BE4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093324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0CA894B-6867-8D4E-B48A-8A4A1815F6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rgbClr val="005A8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5A83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41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8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4BDB1B-C0B9-4A3D-862F-7246D260B8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Waynbo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3F41FD9-E1B0-466E-B999-20F4C1B1DA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Papersoft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304FD-7CAF-4D06-B5AC-16FD1757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50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2CEDC6-2A98-0144-9884-13FE465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  <a:p>
            <a:r>
              <a:rPr lang="en-US" dirty="0"/>
              <a:t>Our goals</a:t>
            </a:r>
          </a:p>
          <a:p>
            <a:r>
              <a:rPr lang="en-US" dirty="0"/>
              <a:t>How </a:t>
            </a:r>
            <a:r>
              <a:rPr lang="en-US" dirty="0" err="1"/>
              <a:t>Mojaloop</a:t>
            </a:r>
            <a:r>
              <a:rPr lang="en-US" dirty="0"/>
              <a:t> helped</a:t>
            </a:r>
          </a:p>
          <a:p>
            <a:r>
              <a:rPr lang="en-US" dirty="0"/>
              <a:t>Prototype / Demo</a:t>
            </a:r>
          </a:p>
          <a:p>
            <a:r>
              <a:rPr lang="en-US" dirty="0"/>
              <a:t>Major concerns to address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29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3</a:t>
            </a:fld>
            <a:endParaRPr lang="en-US"/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0572BE87-AE37-4D38-B24E-31E710F40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7433" y="1212731"/>
            <a:ext cx="3577226" cy="1130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88335E8-2F11-4A19-B8CC-805F28820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000" y="1346400"/>
            <a:ext cx="6279486" cy="658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5558632-DABC-473E-82AF-7BFB68FADEA3}"/>
              </a:ext>
            </a:extLst>
          </p:cNvPr>
          <p:cNvSpPr txBox="1"/>
          <p:nvPr/>
        </p:nvSpPr>
        <p:spPr>
          <a:xfrm>
            <a:off x="9064800" y="1332000"/>
            <a:ext cx="13226400" cy="574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5600" b="1" dirty="0">
                <a:solidFill>
                  <a:srgbClr val="0043FF"/>
                </a:solidFill>
                <a:latin typeface="Roboto Medium" panose="02000000000000000000"/>
                <a:ea typeface="Roboto" panose="02000000000000000000" pitchFamily="2" charset="0"/>
                <a:cs typeface="Roboto" panose="02000000000000000000" pitchFamily="2" charset="0"/>
              </a:rPr>
              <a:t>Team</a:t>
            </a:r>
          </a:p>
          <a:p>
            <a:pPr>
              <a:lnSpc>
                <a:spcPct val="120000"/>
              </a:lnSpc>
            </a:pPr>
            <a:endParaRPr lang="en-US" sz="1000" b="1" dirty="0">
              <a:solidFill>
                <a:schemeClr val="tx2"/>
              </a:solidFill>
              <a:latin typeface="Roboto Medium" panose="0200000000000000000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3200" dirty="0" err="1">
                <a:solidFill>
                  <a:schemeClr val="tx2"/>
                </a:solidFill>
                <a:latin typeface="Roboto Medium" panose="02000000000000000000"/>
              </a:rPr>
              <a:t>Waynbo</a:t>
            </a:r>
            <a:r>
              <a:rPr lang="en-US" sz="3200" dirty="0">
                <a:solidFill>
                  <a:schemeClr val="tx2"/>
                </a:solidFill>
                <a:latin typeface="Roboto Medium" panose="02000000000000000000"/>
              </a:rPr>
              <a:t> by Papersoft aggregates, automate and secures CICO, transfer, bill payment and bookkeeping operations for Mobile Money and Bank agents on a single app without requiring internet connection.</a:t>
            </a:r>
            <a:br>
              <a:rPr lang="en-US" sz="3200" dirty="0">
                <a:solidFill>
                  <a:schemeClr val="tx2"/>
                </a:solidFill>
                <a:latin typeface="Roboto Medium" panose="02000000000000000000"/>
              </a:rPr>
            </a:br>
            <a:endParaRPr lang="en-US" sz="3200" dirty="0">
              <a:solidFill>
                <a:schemeClr val="tx2"/>
              </a:solidFill>
              <a:latin typeface="Roboto Medium" panose="02000000000000000000"/>
            </a:endParaRPr>
          </a:p>
          <a:p>
            <a:r>
              <a:rPr lang="en-US" sz="3200" dirty="0">
                <a:solidFill>
                  <a:schemeClr val="tx2"/>
                </a:solidFill>
                <a:latin typeface="Roboto Medium" panose="02000000000000000000"/>
              </a:rPr>
              <a:t>Business accounts allow agent network managers to support operations, performance, and coordinate liquidity needs. Fintech's and DFSs can join the open-network by uploading their services as mini-apps.</a:t>
            </a:r>
          </a:p>
          <a:p>
            <a:endParaRPr lang="en-US" sz="3200" dirty="0">
              <a:solidFill>
                <a:schemeClr val="tx2"/>
              </a:solidFill>
              <a:latin typeface="Roboto Medium" panose="02000000000000000000"/>
            </a:endParaRPr>
          </a:p>
          <a:p>
            <a:r>
              <a:rPr lang="en-US" sz="3200" dirty="0">
                <a:solidFill>
                  <a:schemeClr val="tx2"/>
                </a:solidFill>
                <a:latin typeface="Roboto Medium" panose="02000000000000000000"/>
              </a:rPr>
              <a:t>Currently LIVE in Nigeria and Mozambique.</a:t>
            </a:r>
            <a:endParaRPr lang="en-GB" sz="3200" dirty="0">
              <a:solidFill>
                <a:schemeClr val="tx2"/>
              </a:solidFill>
              <a:latin typeface="Roboto Medium" panose="0200000000000000000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63EB1E-97F0-4BBC-BF72-4AAB85C88630}"/>
              </a:ext>
            </a:extLst>
          </p:cNvPr>
          <p:cNvSpPr txBox="1"/>
          <p:nvPr/>
        </p:nvSpPr>
        <p:spPr>
          <a:xfrm>
            <a:off x="1346400" y="8827200"/>
            <a:ext cx="6271200" cy="3621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800" b="1" dirty="0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The Goal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We wanted to explore how an instant payment switch could boost agents revenue streams and understand the impact on our business model.</a:t>
            </a:r>
          </a:p>
          <a:p>
            <a:pPr>
              <a:lnSpc>
                <a:spcPct val="120000"/>
              </a:lnSpc>
            </a:pPr>
            <a:endParaRPr lang="en-US" sz="2000" dirty="0">
              <a:solidFill>
                <a:schemeClr val="tx2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It needed to operate independent of DFS lock-ins, be seamless and securely built for purpose for last mile customers and support liquidity.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EC3BAC-E326-4F12-BCC2-A0DF572A08E6}"/>
              </a:ext>
            </a:extLst>
          </p:cNvPr>
          <p:cNvSpPr txBox="1"/>
          <p:nvPr/>
        </p:nvSpPr>
        <p:spPr>
          <a:xfrm>
            <a:off x="8589600" y="8827200"/>
            <a:ext cx="6271200" cy="325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800" b="1" dirty="0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The Prototype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We have built a new service in the agent super app to accommodate this challenge. </a:t>
            </a:r>
          </a:p>
          <a:p>
            <a:pPr>
              <a:lnSpc>
                <a:spcPct val="120000"/>
              </a:lnSpc>
            </a:pPr>
            <a:endParaRPr lang="en-US" sz="2000" dirty="0">
              <a:solidFill>
                <a:schemeClr val="tx2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Customers generate a one-time code and share with others to pick-up cash at an agent point where liquidity is currently available.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7A9656-A6AC-4FA8-B1E4-925D821A3167}"/>
              </a:ext>
            </a:extLst>
          </p:cNvPr>
          <p:cNvSpPr txBox="1"/>
          <p:nvPr/>
        </p:nvSpPr>
        <p:spPr>
          <a:xfrm>
            <a:off x="15091200" y="8827200"/>
            <a:ext cx="7200000" cy="2512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800" b="1" dirty="0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How </a:t>
            </a:r>
            <a:r>
              <a:rPr lang="en-US" sz="4800" b="1" noProof="1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Moojaloop</a:t>
            </a:r>
            <a:r>
              <a:rPr lang="en-US" sz="4800" b="1" dirty="0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helped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We have used </a:t>
            </a:r>
            <a:r>
              <a:rPr lang="en-US" sz="2000" noProof="1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Mojaloop</a:t>
            </a: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infrastructure to transfer from customer account to agent independent of the DFS leveraging instant payment switch and customer OTP authentication.</a:t>
            </a:r>
          </a:p>
        </p:txBody>
      </p:sp>
    </p:spTree>
    <p:extLst>
      <p:ext uri="{BB962C8B-B14F-4D97-AF65-F5344CB8AC3E}">
        <p14:creationId xmlns:p14="http://schemas.microsoft.com/office/powerpoint/2010/main" val="288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4</a:t>
            </a:fld>
            <a:endParaRPr lang="en-US"/>
          </a:p>
        </p:txBody>
      </p:sp>
      <p:sp>
        <p:nvSpPr>
          <p:cNvPr id="11" name="Title 5">
            <a:extLst>
              <a:ext uri="{FF2B5EF4-FFF2-40B4-BE49-F238E27FC236}">
                <a16:creationId xmlns:a16="http://schemas.microsoft.com/office/drawing/2014/main" id="{C74990A6-50E2-44B3-9840-288E50AC4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74266"/>
            <a:ext cx="18869389" cy="2651126"/>
          </a:xfrm>
        </p:spPr>
        <p:txBody>
          <a:bodyPr/>
          <a:lstStyle/>
          <a:p>
            <a:r>
              <a:rPr lang="en-US" sz="5600" dirty="0">
                <a:solidFill>
                  <a:srgbClr val="0043FF"/>
                </a:solidFill>
                <a:latin typeface="Roboto Medium" panose="02000000000000000000"/>
              </a:rPr>
              <a:t>Demo - Customer Initiated Cash-Out</a:t>
            </a:r>
          </a:p>
        </p:txBody>
      </p:sp>
      <p:pic>
        <p:nvPicPr>
          <p:cNvPr id="3" name="Waynbo Mojaloop Bootcamp - Customer Initiated Cash-Out (1)">
            <a:hlinkClick r:id="" action="ppaction://media"/>
            <a:extLst>
              <a:ext uri="{FF2B5EF4-FFF2-40B4-BE49-F238E27FC236}">
                <a16:creationId xmlns:a16="http://schemas.microsoft.com/office/drawing/2014/main" id="{F8998DD5-1351-4FCC-B68A-21888F7CF8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6673" y="1972800"/>
            <a:ext cx="18449280" cy="115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545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3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5</a:t>
            </a:fld>
            <a:endParaRPr lang="en-US"/>
          </a:p>
        </p:txBody>
      </p:sp>
      <p:sp>
        <p:nvSpPr>
          <p:cNvPr id="11" name="Title 5">
            <a:extLst>
              <a:ext uri="{FF2B5EF4-FFF2-40B4-BE49-F238E27FC236}">
                <a16:creationId xmlns:a16="http://schemas.microsoft.com/office/drawing/2014/main" id="{C74990A6-50E2-44B3-9840-288E50AC4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74266"/>
            <a:ext cx="18869389" cy="2651126"/>
          </a:xfrm>
        </p:spPr>
        <p:txBody>
          <a:bodyPr/>
          <a:lstStyle/>
          <a:p>
            <a:r>
              <a:rPr lang="en-US" sz="5600" dirty="0">
                <a:solidFill>
                  <a:srgbClr val="0043FF"/>
                </a:solidFill>
                <a:latin typeface="Roboto Medium" panose="02000000000000000000"/>
              </a:rPr>
              <a:t>Demo - Agent Initiated Cash-Out</a:t>
            </a:r>
          </a:p>
        </p:txBody>
      </p:sp>
      <p:pic>
        <p:nvPicPr>
          <p:cNvPr id="3" name="Waynbo Mojaloop Bootcamp - Customer Initiated Cash-Out">
            <a:hlinkClick r:id="" action="ppaction://media"/>
            <a:extLst>
              <a:ext uri="{FF2B5EF4-FFF2-40B4-BE49-F238E27FC236}">
                <a16:creationId xmlns:a16="http://schemas.microsoft.com/office/drawing/2014/main" id="{E7E35075-0806-4B24-B75D-BB2AD071DF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6673" y="1972800"/>
            <a:ext cx="18449280" cy="115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05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F5D2B5-F0B1-45A4-8C97-EE0221E7555B}"/>
              </a:ext>
            </a:extLst>
          </p:cNvPr>
          <p:cNvSpPr txBox="1"/>
          <p:nvPr/>
        </p:nvSpPr>
        <p:spPr>
          <a:xfrm>
            <a:off x="1015200" y="1533599"/>
            <a:ext cx="20052000" cy="512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5600" b="1" dirty="0">
                <a:solidFill>
                  <a:srgbClr val="0043FF"/>
                </a:solidFill>
                <a:latin typeface="Roboto Medium" panose="02000000000000000000"/>
                <a:ea typeface="Roboto" panose="02000000000000000000" pitchFamily="2" charset="0"/>
                <a:cs typeface="Roboto" panose="02000000000000000000" pitchFamily="2" charset="0"/>
              </a:rPr>
              <a:t>Major concerns to address:</a:t>
            </a:r>
          </a:p>
          <a:p>
            <a:pPr>
              <a:lnSpc>
                <a:spcPct val="120000"/>
              </a:lnSpc>
            </a:pPr>
            <a:endParaRPr lang="en-US" sz="1000" b="1" dirty="0">
              <a:latin typeface="Roboto Medium" panose="0200000000000000000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3600" b="1" dirty="0">
                <a:latin typeface="Roboto Medium" panose="02000000000000000000"/>
              </a:rPr>
              <a:t>Business Model:</a:t>
            </a:r>
            <a:endParaRPr lang="en-GB" sz="3600" b="1" dirty="0">
              <a:latin typeface="Roboto Medium" panose="020000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Regulatory framework for CICO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latin typeface="Roboto Medium" panose="02000000000000000000"/>
            </a:endParaRPr>
          </a:p>
          <a:p>
            <a:r>
              <a:rPr lang="en-US" sz="3600" b="1" dirty="0">
                <a:latin typeface="Roboto Medium" panose="02000000000000000000"/>
              </a:rPr>
              <a:t>Technology:</a:t>
            </a:r>
            <a:endParaRPr lang="en-GB" sz="3600" b="1" dirty="0">
              <a:latin typeface="Roboto Medium" panose="020000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Management of pending 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Handling of SMS/OTP from each provider (failure rate, time outs, etc)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Setup use case via USSD’s (failure rate, session logs, etc)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System performance for scaling (high volumes, concurrent sessions/transactions, stress tests, etc)</a:t>
            </a:r>
          </a:p>
        </p:txBody>
      </p:sp>
    </p:spTree>
    <p:extLst>
      <p:ext uri="{BB962C8B-B14F-4D97-AF65-F5344CB8AC3E}">
        <p14:creationId xmlns:p14="http://schemas.microsoft.com/office/powerpoint/2010/main" val="3183434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E2F76B85-07F8-456F-AE7C-E9ED61BDA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799" y="1137600"/>
            <a:ext cx="5240522" cy="1656000"/>
          </a:xfrm>
          <a:prstGeom prst="rect">
            <a:avLst/>
          </a:prstGeom>
        </p:spPr>
      </p:pic>
      <p:sp>
        <p:nvSpPr>
          <p:cNvPr id="5" name="by Papersoft">
            <a:extLst>
              <a:ext uri="{FF2B5EF4-FFF2-40B4-BE49-F238E27FC236}">
                <a16:creationId xmlns:a16="http://schemas.microsoft.com/office/drawing/2014/main" id="{4AA3573A-5FB4-455A-A739-8848B6171C4A}"/>
              </a:ext>
            </a:extLst>
          </p:cNvPr>
          <p:cNvSpPr txBox="1"/>
          <p:nvPr/>
        </p:nvSpPr>
        <p:spPr>
          <a:xfrm>
            <a:off x="4856002" y="2601239"/>
            <a:ext cx="1332029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950">
                <a:solidFill>
                  <a:srgbClr val="FFFFFF"/>
                </a:solidFill>
                <a:latin typeface="Spartan Regular"/>
                <a:ea typeface="Spartan Regular"/>
                <a:cs typeface="Spartan Regular"/>
                <a:sym typeface="Spartan Regular"/>
              </a:defRPr>
            </a:lvl1pPr>
          </a:lstStyle>
          <a:p>
            <a:r>
              <a:rPr sz="1900" dirty="0">
                <a:solidFill>
                  <a:schemeClr val="tx2"/>
                </a:solidFill>
              </a:rPr>
              <a:t>by Papersoft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CBC760CC-32BC-458E-BCC6-61945CCCC242}"/>
              </a:ext>
            </a:extLst>
          </p:cNvPr>
          <p:cNvSpPr txBox="1"/>
          <p:nvPr/>
        </p:nvSpPr>
        <p:spPr>
          <a:xfrm>
            <a:off x="1908000" y="6357600"/>
            <a:ext cx="6994276" cy="1746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tIns="45720" rIns="45719" bIns="45720" anchor="t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defRPr sz="2800" spc="84">
                <a:solidFill>
                  <a:srgbClr val="FFFFFF"/>
                </a:solidFill>
                <a:latin typeface="Spartan Bold"/>
                <a:ea typeface="Spartan Bold"/>
                <a:cs typeface="Spartan Bold"/>
                <a:sym typeface="Spartan Bold"/>
              </a:defRPr>
            </a:pPr>
            <a:r>
              <a:rPr lang="en-US" sz="9600" b="1" dirty="0">
                <a:solidFill>
                  <a:srgbClr val="0037FF"/>
                </a:solidFill>
                <a:latin typeface="Roboto Medium" panose="02000000000000000000" pitchFamily="2" charset="0"/>
              </a:rPr>
              <a:t>Thank</a:t>
            </a:r>
            <a:r>
              <a:rPr lang="en-US" sz="9600" dirty="0">
                <a:solidFill>
                  <a:schemeClr val="tx2"/>
                </a:solidFill>
              </a:rPr>
              <a:t> </a:t>
            </a:r>
            <a:r>
              <a:rPr lang="en-US" sz="9600" b="1" spc="84" dirty="0">
                <a:solidFill>
                  <a:srgbClr val="0037FF"/>
                </a:solidFill>
                <a:latin typeface="Roboto Medium" panose="02000000000000000000" pitchFamily="2" charset="0"/>
              </a:rPr>
              <a:t>You!</a:t>
            </a:r>
            <a:endParaRPr sz="9600" b="1" spc="84" dirty="0">
              <a:solidFill>
                <a:srgbClr val="0037FF"/>
              </a:solidFill>
              <a:latin typeface="Roboto Medium" panose="02000000000000000000" pitchFamily="2" charset="0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0BC496EE-1999-4F85-85FC-ECD7E5B1B04D}"/>
              </a:ext>
            </a:extLst>
          </p:cNvPr>
          <p:cNvSpPr txBox="1"/>
          <p:nvPr/>
        </p:nvSpPr>
        <p:spPr>
          <a:xfrm>
            <a:off x="1908000" y="11937600"/>
            <a:ext cx="6994276" cy="561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0000"/>
              </a:lnSpc>
              <a:spcBef>
                <a:spcPts val="600"/>
              </a:spcBef>
              <a:defRPr sz="1400" spc="42">
                <a:solidFill>
                  <a:srgbClr val="FFFFFF"/>
                </a:solidFill>
                <a:latin typeface="Spartan Regular"/>
                <a:ea typeface="Spartan Regular"/>
                <a:cs typeface="Spartan Regular"/>
                <a:sym typeface="Spartan Regular"/>
              </a:defRPr>
            </a:lvl1pPr>
          </a:lstStyle>
          <a:p>
            <a:pPr algn="l"/>
            <a:r>
              <a:rPr lang="en-US" sz="2800" spc="84" dirty="0">
                <a:solidFill>
                  <a:srgbClr val="0037FF"/>
                </a:solidFill>
                <a:latin typeface="Roboto Medium" panose="02000000000000000000" pitchFamily="2" charset="0"/>
              </a:rPr>
              <a:t>iago.silva@papersoft-dms.com</a:t>
            </a:r>
            <a:endParaRPr sz="2800" spc="84" dirty="0">
              <a:solidFill>
                <a:srgbClr val="0037FF"/>
              </a:solidFill>
              <a:latin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41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3" ma:contentTypeDescription="Create a new document." ma:contentTypeScope="" ma:versionID="1a8e0f591d3b1b40aba590a9e5f96a61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fc14388904a9ca4fc1dcdc7ac7762609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477486D-5603-4835-9990-7EF1E294A9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1D56013-FFA3-4AA5-BFCF-7C4A0141612A}">
  <ds:schemaRefs>
    <ds:schemaRef ds:uri="http://schemas.microsoft.com/office/2006/documentManagement/types"/>
    <ds:schemaRef ds:uri="http://www.w3.org/XML/1998/namespace"/>
    <ds:schemaRef ds:uri="http://purl.org/dc/terms/"/>
    <ds:schemaRef ds:uri="af12d3ca-d309-4d9b-872e-f669d895b06e"/>
    <ds:schemaRef ds:uri="http://purl.org/dc/dcmitype/"/>
    <ds:schemaRef ds:uri="http://purl.org/dc/elements/1.1/"/>
    <ds:schemaRef ds:uri="6354f033-77ec-451f-a4b1-89785309665d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4E880100-AD93-4165-9435-CF4F80F12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4579</TotalTime>
  <Words>302</Words>
  <Application>Microsoft Office PowerPoint</Application>
  <PresentationFormat>Custom</PresentationFormat>
  <Paragraphs>46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Roboto</vt:lpstr>
      <vt:lpstr>Roboto Medium</vt:lpstr>
      <vt:lpstr>Spartan Bold</vt:lpstr>
      <vt:lpstr>Spartan Regular</vt:lpstr>
      <vt:lpstr>Office Theme</vt:lpstr>
      <vt:lpstr>Waynbo</vt:lpstr>
      <vt:lpstr>Topic</vt:lpstr>
      <vt:lpstr>PowerPoint Presentation</vt:lpstr>
      <vt:lpstr>Demo - Customer Initiated Cash-Out</vt:lpstr>
      <vt:lpstr>Demo - Agent Initiated Cash-Out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Tudor Vedeanu</dc:creator>
  <cp:lastModifiedBy>Iago Silva</cp:lastModifiedBy>
  <cp:revision>28</cp:revision>
  <dcterms:created xsi:type="dcterms:W3CDTF">2020-01-08T21:13:28Z</dcterms:created>
  <dcterms:modified xsi:type="dcterms:W3CDTF">2022-10-25T09:19:36Z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</Properties>
</file>

<file path=docProps/thumbnail.jpeg>
</file>